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60" r:id="rId4"/>
    <p:sldId id="261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14C5B-E47C-46C9-9489-B4A1F8A54D81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98364-E745-4DCF-B9E2-D0A5BA157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742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E644-F58A-7936-37AE-D0B2FFB2F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E8E9A0-7F36-2A5F-3BF6-A96DCF3E0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F8F7E-451F-D6F8-8352-91637E926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582D9-D238-47F6-BBBA-794C1653CCBB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21FE8B-33F1-6EA9-3675-5D6843BD9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B0592-961D-E10C-F946-A1CA3AC86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477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DBB9-2DE0-E38A-B885-064179D2B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420AF2-A737-6BD6-5C4C-1570CCA73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6A9BE1-B1C2-F0F0-C188-0B74BD76D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5F23B-4E6A-4F56-86F8-0893662F5364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88E6E-4ECA-A147-B8F8-0128792FC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FD2A1-B398-980C-2DA2-F1F3A4B71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671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8CA474-A0B4-04A5-D55F-2734EB0BD0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D40FBC-5691-25CA-79F5-526570D5A5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F8DBC-87E9-FE4E-5A6A-CA7FD31E8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8B803-F618-42E7-97A9-871499954F79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123E3-63AA-EF20-97C7-82119CDC0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276E5-0604-A9DF-742C-2B0F68F4F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512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18393-793A-D8B2-8D10-63DADAFD4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F4655-6ECB-3BE2-434D-08A8AD9C8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93997-4028-6D3B-F62D-195D99DBC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D2620-AA52-4BB0-88EE-EB68C546F7C9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E2026-9793-5A05-94CE-F1B73A25A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7C8B2-B903-70E2-28A3-70FAD11E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22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B8EC5-B757-3E90-4D4C-D4DA214E6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83999-D06F-B80E-D96B-ACAE7529E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952AD-53DF-A4A4-886B-A8CB20C44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25F88-DCD8-40D7-8CF3-F22EE569E748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BC10B-2A64-C389-47CB-6F3D1F072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50844-8D66-36D1-C9DF-EF894054C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946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441E7-7059-10F0-1A96-D7FA1073D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AE223-C126-3A32-5047-7C0AE27491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89EE78-A2B7-D7BE-1582-5FD4005B1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CF3987-B615-2714-9D13-642DA674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030-E6DF-4C5E-8E08-C5EF11879D49}" type="datetime1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0EC1AD-739C-2A1C-D86C-F67C82A34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A253E-4345-206D-FF80-212F1FB8D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309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3A21C-214F-C4CC-C909-CCD8D9BDA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7C3CFB-FBAD-A3EB-E1A8-4061B66F9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7E7DA-BA7E-3214-4345-C948B24CFB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9E32E7-6D40-7CBD-73AA-B2C40FCBAA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0AC076-7C71-7C86-7607-A602921B63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23409F-5BA1-3430-B33B-565D7B64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75C33-4937-4CEB-A2BD-EF782DAA1728}" type="datetime1">
              <a:rPr lang="en-US" smtClean="0"/>
              <a:t>8/18/2022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B88904-BFAA-DFDB-97D7-11EEBBC64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205535-DEE0-66B1-4A59-8048DEECF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948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02655-A19C-44BF-6A6F-419B98102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3290F7-3394-AFBB-18AE-A04689EAE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35E10-FBBB-4CD8-A04F-6D26DF236B88}" type="datetime1">
              <a:rPr lang="en-US" smtClean="0"/>
              <a:t>8/18/2022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9FF3B-1F1A-B911-42DF-7121E02FD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DCE353-C5ED-C3D9-6428-836656FC6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30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EFF11A-DE68-DE57-5001-313E5AFFB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36BC-C629-47DD-B44C-468452418590}" type="datetime1">
              <a:rPr lang="en-US" smtClean="0"/>
              <a:t>8/18/2022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414AAD-FA15-347A-568D-466D28EE0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7B1B38-99ED-61B2-243B-A21671D75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fld id="{CAEF53E4-B3F0-47B6-87C5-E487AA8E5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041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5B381-8AEF-2E0D-F1B0-3C94F690D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5C68B-26BE-2A77-8F31-3A79A25AB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CBBC5D-D1AC-CDCE-FFF7-7E31309BA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F4A517-3C90-14DF-0503-CF951F836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9244-14F7-42C6-A90D-A8816927D8C3}" type="datetime1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78C776-0936-277D-EC13-E7CF5AA17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068D00-2224-F0DA-812C-945F5F298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887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393BD-D1A3-752A-2A83-4D88D040C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55D727-97C0-0E73-295D-8A3614F844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CB91C-6830-36D4-66ED-F95397F71B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71936B-B62B-9165-B314-6826F14EE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340F6-F30F-462D-92B3-3D5F27A69CB7}" type="datetime1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956614-53F5-FD78-E0F9-A9B5711F0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F5B88-4015-A735-39D1-687DC79DD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9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708EF5-5AC9-369E-61DC-0AF522CC2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F402E-C27F-85FB-6B9E-20007345A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D01FCA-9E93-36C8-5C54-DE644A5D5F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2C4D1-821C-4326-8F45-E5696189C380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C87D1-D43A-3493-8DA6-E2E86FD948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73C29-6C25-4620-C5B9-639A82294C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</a:defRPr>
            </a:lvl1pPr>
          </a:lstStyle>
          <a:p>
            <a:fld id="{CAEF53E4-B3F0-47B6-87C5-E487AA8E5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328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degrees.sandiego.edu/how-to-become-a-security-consultant-career-guide/" TargetMode="External"/><Relationship Id="rId2" Type="http://schemas.openxmlformats.org/officeDocument/2006/relationships/hyperlink" Target="https://cybersecurityguide.org/careers/security-consultant/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7016C0-22E3-57DE-8975-5392CF7CD494}"/>
              </a:ext>
            </a:extLst>
          </p:cNvPr>
          <p:cNvSpPr txBox="1"/>
          <p:nvPr/>
        </p:nvSpPr>
        <p:spPr>
          <a:xfrm>
            <a:off x="6468836" y="1889280"/>
            <a:ext cx="574085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Security Expert System</a:t>
            </a:r>
            <a:endParaRPr lang="en-US" dirty="0"/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448B778F-89D4-DCDF-6F87-B92DE6EEE8BC}"/>
              </a:ext>
            </a:extLst>
          </p:cNvPr>
          <p:cNvSpPr txBox="1">
            <a:spLocks/>
          </p:cNvSpPr>
          <p:nvPr/>
        </p:nvSpPr>
        <p:spPr>
          <a:xfrm>
            <a:off x="6468836" y="4089529"/>
            <a:ext cx="2028825" cy="22276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Submitted By :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Mostafa Hamwi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Aeham Al-Khatib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Anas Qimah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F113BB-02CB-46E3-4BE5-269C6565A434}"/>
              </a:ext>
            </a:extLst>
          </p:cNvPr>
          <p:cNvSpPr txBox="1"/>
          <p:nvPr/>
        </p:nvSpPr>
        <p:spPr>
          <a:xfrm>
            <a:off x="9459686" y="4089529"/>
            <a:ext cx="3105150" cy="77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solidFill>
                  <a:srgbClr val="FFFFFF"/>
                </a:solidFill>
                <a:latin typeface="Calibri Light"/>
              </a:rPr>
              <a:t>Supervised By :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solidFill>
                  <a:srgbClr val="FFFFFF"/>
                </a:solidFill>
                <a:latin typeface="Calibri Light"/>
              </a:rPr>
              <a:t>Dr. Waed Khwies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8D46FA7-D3B6-9C3F-7A46-2590A5804E3F}"/>
              </a:ext>
            </a:extLst>
          </p:cNvPr>
          <p:cNvCxnSpPr>
            <a:cxnSpLocks/>
          </p:cNvCxnSpPr>
          <p:nvPr/>
        </p:nvCxnSpPr>
        <p:spPr>
          <a:xfrm>
            <a:off x="9078686" y="4089529"/>
            <a:ext cx="0" cy="1826079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pic>
        <p:nvPicPr>
          <p:cNvPr id="9" name="Picture Placeholder 9">
            <a:extLst>
              <a:ext uri="{FF2B5EF4-FFF2-40B4-BE49-F238E27FC236}">
                <a16:creationId xmlns:a16="http://schemas.microsoft.com/office/drawing/2014/main" id="{23DF7C19-BCFC-A411-E0A8-1D7CE6914C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119" b="12119"/>
          <a:stretch>
            <a:fillRect/>
          </a:stretch>
        </p:blipFill>
        <p:spPr>
          <a:xfrm>
            <a:off x="0" y="1"/>
            <a:ext cx="6034088" cy="6857999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DE3508B-D631-E54F-BA7E-24D1F457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540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B41EA-B706-42BE-E50A-4110B7FC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Works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1430E-E9D5-487D-7627-979102F61583}"/>
              </a:ext>
            </a:extLst>
          </p:cNvPr>
          <p:cNvSpPr txBox="1"/>
          <p:nvPr/>
        </p:nvSpPr>
        <p:spPr>
          <a:xfrm>
            <a:off x="519112" y="1895475"/>
            <a:ext cx="11153775" cy="147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1362075" algn="l"/>
                <a:tab pos="2637155" algn="ctr"/>
              </a:tabLst>
            </a:pPr>
            <a:r>
              <a:rPr lang="en-US" sz="2800" b="0" kern="0" dirty="0">
                <a:solidFill>
                  <a:schemeClr val="bg1"/>
                </a:solidFill>
                <a:effectLst/>
                <a:ea typeface="SimSun" panose="02010600030101010101" pitchFamily="2" charset="-122"/>
                <a:cs typeface="Times New Roman" panose="02020603050405020304" pitchFamily="18" charset="0"/>
              </a:rPr>
              <a:t>Covering all types of security in more detailed way.</a:t>
            </a:r>
          </a:p>
          <a:p>
            <a:pPr marL="342900" marR="0" lvl="0" indent="-34290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1362075" algn="l"/>
                <a:tab pos="2637155" algn="ctr"/>
              </a:tabLst>
            </a:pPr>
            <a:r>
              <a:rPr lang="en-US" sz="2800" kern="0" dirty="0">
                <a:solidFill>
                  <a:schemeClr val="bg1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Making a system for more advanced users.</a:t>
            </a:r>
            <a:endParaRPr lang="en-US" sz="2800" b="1" kern="0" dirty="0">
              <a:solidFill>
                <a:schemeClr val="bg1"/>
              </a:solidFill>
              <a:effectLst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5F053-1CB4-A886-BD1F-BEC7DF03B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853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B41EA-B706-42BE-E50A-4110B7FC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1430E-E9D5-487D-7627-979102F61583}"/>
              </a:ext>
            </a:extLst>
          </p:cNvPr>
          <p:cNvSpPr txBox="1"/>
          <p:nvPr/>
        </p:nvSpPr>
        <p:spPr>
          <a:xfrm>
            <a:off x="519112" y="1895475"/>
            <a:ext cx="11153775" cy="1577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indent="-4572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sz="2800" u="sng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https://cybersecurityguide.org/careers/security-consultant/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u="sng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https://onlinedegrees.sandiego.edu/how-to-become-a-security-consultant-career-guide/</a:t>
            </a:r>
            <a:endParaRPr lang="en-US" sz="4000" b="1" kern="0" dirty="0">
              <a:solidFill>
                <a:schemeClr val="bg1"/>
              </a:solidFill>
              <a:effectLst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DE34B-CC50-A492-7789-3FA975456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80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C09C706-92F4-4580-EB99-5B594F268347}"/>
              </a:ext>
            </a:extLst>
          </p:cNvPr>
          <p:cNvSpPr/>
          <p:nvPr/>
        </p:nvSpPr>
        <p:spPr>
          <a:xfrm>
            <a:off x="3462337" y="1855410"/>
            <a:ext cx="5776913" cy="3562350"/>
          </a:xfrm>
          <a:prstGeom prst="rect">
            <a:avLst/>
          </a:prstGeom>
          <a:solidFill>
            <a:schemeClr val="bg2">
              <a:lumMod val="7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2D106A-20E9-66A9-246E-229D10FAC8D2}"/>
              </a:ext>
            </a:extLst>
          </p:cNvPr>
          <p:cNvSpPr txBox="1"/>
          <p:nvPr/>
        </p:nvSpPr>
        <p:spPr>
          <a:xfrm>
            <a:off x="3888580" y="2066924"/>
            <a:ext cx="49244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 For Listening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9A4309-3095-D38F-1F11-31461F6A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138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14B06DC8-3B69-2687-3FE0-4F96AC1DD627}"/>
              </a:ext>
            </a:extLst>
          </p:cNvPr>
          <p:cNvSpPr txBox="1">
            <a:spLocks/>
          </p:cNvSpPr>
          <p:nvPr/>
        </p:nvSpPr>
        <p:spPr>
          <a:xfrm>
            <a:off x="532816" y="514512"/>
            <a:ext cx="8085073" cy="9763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300" b="0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874699BD-969C-C4C3-0F76-410B3C79949F}"/>
              </a:ext>
            </a:extLst>
          </p:cNvPr>
          <p:cNvSpPr txBox="1">
            <a:spLocks/>
          </p:cNvSpPr>
          <p:nvPr/>
        </p:nvSpPr>
        <p:spPr>
          <a:xfrm>
            <a:off x="532816" y="1845573"/>
            <a:ext cx="4076506" cy="4657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Project Scope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Project Phases</a:t>
            </a:r>
          </a:p>
          <a:p>
            <a:pPr marL="1371600" marR="0" lvl="2" indent="-4572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Analysis </a:t>
            </a:r>
          </a:p>
          <a:p>
            <a:pPr marL="1371600" marR="0" lvl="2" indent="-4572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Implementation</a:t>
            </a:r>
          </a:p>
          <a:p>
            <a:pPr marL="27432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Output Cases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Decision Tree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Project Specialties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Difficulties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Future Work</a:t>
            </a:r>
          </a:p>
          <a:p>
            <a:pPr marL="457200" marR="0" lvl="1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32363F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A7287E-6796-C974-0A07-FC72507BD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1294" y="307910"/>
            <a:ext cx="5486691" cy="65500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BEAD879-5E72-0BC2-3DE6-A6BC4F44B588}"/>
              </a:ext>
            </a:extLst>
          </p:cNvPr>
          <p:cNvSpPr/>
          <p:nvPr/>
        </p:nvSpPr>
        <p:spPr>
          <a:xfrm>
            <a:off x="10547985" y="0"/>
            <a:ext cx="1644015" cy="6858000"/>
          </a:xfrm>
          <a:prstGeom prst="rect">
            <a:avLst/>
          </a:prstGeom>
          <a:solidFill>
            <a:srgbClr val="00A09D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330504-34AC-BCEA-A7C1-6B38F3664FB7}"/>
              </a:ext>
            </a:extLst>
          </p:cNvPr>
          <p:cNvSpPr/>
          <p:nvPr/>
        </p:nvSpPr>
        <p:spPr>
          <a:xfrm>
            <a:off x="5061294" y="0"/>
            <a:ext cx="5486691" cy="307910"/>
          </a:xfrm>
          <a:prstGeom prst="rect">
            <a:avLst/>
          </a:prstGeom>
          <a:solidFill>
            <a:srgbClr val="00A09D">
              <a:lumMod val="75000"/>
            </a:srgbClr>
          </a:solidFill>
          <a:ln w="12700" cap="flat" cmpd="sng" algn="ctr">
            <a:solidFill>
              <a:srgbClr val="00A09D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00BA8BE-C188-9B45-056A-405FE1D3B260}"/>
              </a:ext>
            </a:extLst>
          </p:cNvPr>
          <p:cNvCxnSpPr/>
          <p:nvPr/>
        </p:nvCxnSpPr>
        <p:spPr>
          <a:xfrm>
            <a:off x="628650" y="1490823"/>
            <a:ext cx="29051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AF9A304D-783C-162D-C3BB-D1025E9E8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119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B41EA-B706-42BE-E50A-4110B7FC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Scope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1430E-E9D5-487D-7627-979102F61583}"/>
              </a:ext>
            </a:extLst>
          </p:cNvPr>
          <p:cNvSpPr txBox="1"/>
          <p:nvPr/>
        </p:nvSpPr>
        <p:spPr>
          <a:xfrm>
            <a:off x="519112" y="1895475"/>
            <a:ext cx="111537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Our Security Expert System is designed to provide organizations with the most suitable security measurements based on organization assets such as network, building and data .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The aim for this project is to save you the effort required for hiring security consultants and minimize miscalculations caused by humans.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72A6A7E-AA76-C0E0-3CD4-5B2170E86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64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9C6AA-F1AF-27DF-FDF0-1338DDA7F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Phases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6ED402-AB52-957A-EBED-733C46F8E6B9}"/>
              </a:ext>
            </a:extLst>
          </p:cNvPr>
          <p:cNvSpPr txBox="1"/>
          <p:nvPr/>
        </p:nvSpPr>
        <p:spPr>
          <a:xfrm>
            <a:off x="838200" y="1814513"/>
            <a:ext cx="3028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Analysis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48FAAE-395F-C024-7684-8FF54497A810}"/>
              </a:ext>
            </a:extLst>
          </p:cNvPr>
          <p:cNvSpPr txBox="1"/>
          <p:nvPr/>
        </p:nvSpPr>
        <p:spPr>
          <a:xfrm>
            <a:off x="1047750" y="2935219"/>
            <a:ext cx="100965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The project went through </a:t>
            </a:r>
            <a:r>
              <a:rPr lang="en-GB" sz="280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many phases, </a:t>
            </a:r>
            <a:r>
              <a:rPr lang="en-GB" sz="2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the project was initially small, discussing only one case, and then it went bigger to cover other aspects of security and be useful for more people.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E652D7-6D28-5086-D16B-A921078BC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88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9C6AA-F1AF-27DF-FDF0-1338DDA7F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Phases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6ED402-AB52-957A-EBED-733C46F8E6B9}"/>
              </a:ext>
            </a:extLst>
          </p:cNvPr>
          <p:cNvSpPr txBox="1"/>
          <p:nvPr/>
        </p:nvSpPr>
        <p:spPr>
          <a:xfrm>
            <a:off x="838199" y="1814513"/>
            <a:ext cx="48101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</a:rPr>
              <a:t>Implementation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48FAAE-395F-C024-7684-8FF54497A810}"/>
              </a:ext>
            </a:extLst>
          </p:cNvPr>
          <p:cNvSpPr txBox="1"/>
          <p:nvPr/>
        </p:nvSpPr>
        <p:spPr>
          <a:xfrm>
            <a:off x="1047750" y="2935219"/>
            <a:ext cx="10382250" cy="1695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GB" sz="2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Draw.io for visual presentation (Block Diagram, Decision tree, etc…)</a:t>
            </a:r>
          </a:p>
          <a:p>
            <a:pPr marL="457200" indent="-4572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GB" sz="2800" dirty="0">
                <a:solidFill>
                  <a:schemeClr val="bg1"/>
                </a:solidFill>
                <a:cs typeface="Arial" panose="020B0604020202020204" pitchFamily="34" charset="0"/>
              </a:rPr>
              <a:t>Python using Experta library for code implementation.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F92195-7F12-6C67-CA42-069B07B9B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43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B41EA-B706-42BE-E50A-4110B7FC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Making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1430E-E9D5-487D-7627-979102F61583}"/>
              </a:ext>
            </a:extLst>
          </p:cNvPr>
          <p:cNvSpPr txBox="1"/>
          <p:nvPr/>
        </p:nvSpPr>
        <p:spPr>
          <a:xfrm>
            <a:off x="519112" y="1895475"/>
            <a:ext cx="111537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Our decisions were always in the users favor to make the process simpler and more adequate for non-professional users.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44A90-E7D3-82EA-85B2-AE0C4006B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701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B41EA-B706-42BE-E50A-4110B7FC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 Cases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1430E-E9D5-487D-7627-979102F61583}"/>
              </a:ext>
            </a:extLst>
          </p:cNvPr>
          <p:cNvSpPr txBox="1"/>
          <p:nvPr/>
        </p:nvSpPr>
        <p:spPr>
          <a:xfrm>
            <a:off x="519112" y="1895475"/>
            <a:ext cx="111537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Output cases varies between a wide range of results that are dependent on user answers and the type of security that the user picked.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C39DB-26C2-60B8-E474-42EAEE103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175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B41EA-B706-42BE-E50A-4110B7FC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Tree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993197-82F3-0B99-4BCF-B95BAC3AC0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1547813"/>
            <a:ext cx="5534025" cy="47101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606E35-FCAE-F99A-9842-2984BE1889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075" y="1547812"/>
            <a:ext cx="5945031" cy="4710113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7DB037F-9B30-C204-E1FA-5DA025EB5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497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B41EA-B706-42BE-E50A-4110B7FC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Difficulties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1430E-E9D5-487D-7627-979102F61583}"/>
              </a:ext>
            </a:extLst>
          </p:cNvPr>
          <p:cNvSpPr txBox="1"/>
          <p:nvPr/>
        </p:nvSpPr>
        <p:spPr>
          <a:xfrm>
            <a:off x="519112" y="1895475"/>
            <a:ext cx="11153775" cy="1964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1362075" algn="l"/>
                <a:tab pos="2637155" algn="ctr"/>
              </a:tabLst>
            </a:pPr>
            <a:r>
              <a:rPr lang="en-US" sz="2800" b="0" kern="0" dirty="0">
                <a:solidFill>
                  <a:schemeClr val="bg1"/>
                </a:solidFill>
                <a:effectLst/>
                <a:ea typeface="SimSun" panose="02010600030101010101" pitchFamily="2" charset="-122"/>
                <a:cs typeface="Times New Roman" panose="02020603050405020304" pitchFamily="18" charset="0"/>
              </a:rPr>
              <a:t>Collecting, extracting the information.</a:t>
            </a:r>
            <a:endParaRPr lang="en-US" sz="2800" b="1" kern="0" dirty="0">
              <a:solidFill>
                <a:schemeClr val="bg1"/>
              </a:solidFill>
              <a:effectLst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800" dirty="0">
                <a:solidFill>
                  <a:schemeClr val="bg1"/>
                </a:solidFill>
                <a:ea typeface="Calibri" panose="020F0502020204030204" pitchFamily="34" charset="0"/>
                <a:cs typeface="Arial" panose="020B0604020202020204" pitchFamily="34" charset="0"/>
              </a:rPr>
              <a:t>T</a:t>
            </a:r>
            <a:r>
              <a:rPr lang="en-US" sz="2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he huge number of categories that need to be considered.</a:t>
            </a:r>
          </a:p>
          <a:p>
            <a:pPr marL="342900" marR="0" lvl="0" indent="-34290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Simplifying the questions for the user.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F6417-489F-C3E0-361C-F1812858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F53E4-B3F0-47B6-87C5-E487AA8E563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419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287</Words>
  <Application>Microsoft Office PowerPoint</Application>
  <PresentationFormat>Widescreen</PresentationFormat>
  <Paragraphs>56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Symbol</vt:lpstr>
      <vt:lpstr>Wingdings</vt:lpstr>
      <vt:lpstr>Office Theme</vt:lpstr>
      <vt:lpstr>PowerPoint Presentation</vt:lpstr>
      <vt:lpstr>PowerPoint Presentation</vt:lpstr>
      <vt:lpstr>Project Scope</vt:lpstr>
      <vt:lpstr>Project Phases</vt:lpstr>
      <vt:lpstr>Project Phases</vt:lpstr>
      <vt:lpstr>Decision Making</vt:lpstr>
      <vt:lpstr>Output Cases</vt:lpstr>
      <vt:lpstr>Decision Tree</vt:lpstr>
      <vt:lpstr>Difficulties</vt:lpstr>
      <vt:lpstr>Future Works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Mostafa Hamwi</dc:creator>
  <cp:lastModifiedBy>Mostafa Hamwi</cp:lastModifiedBy>
  <cp:revision>13</cp:revision>
  <dcterms:created xsi:type="dcterms:W3CDTF">2022-08-18T08:24:50Z</dcterms:created>
  <dcterms:modified xsi:type="dcterms:W3CDTF">2022-08-18T12:55:49Z</dcterms:modified>
  <cp:contentStatus/>
</cp:coreProperties>
</file>

<file path=docProps/thumbnail.jpeg>
</file>